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image" Target="../media/image-1-24.png"/><Relationship Id="rId25" Type="http://schemas.openxmlformats.org/officeDocument/2006/relationships/image" Target="../media/image-1-25.png"/><Relationship Id="rId26" Type="http://schemas.openxmlformats.org/officeDocument/2006/relationships/image" Target="../media/image-1-26.png"/><Relationship Id="rId27" Type="http://schemas.openxmlformats.org/officeDocument/2006/relationships/image" Target="../media/image-1-27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46" y="4419157"/>
            <a:ext cx="89712" cy="83067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465" y="4033727"/>
            <a:ext cx="49840" cy="9303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907" y="4056985"/>
            <a:ext cx="172779" cy="8971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863" y="4040372"/>
            <a:ext cx="79744" cy="53163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9465" y="3611747"/>
            <a:ext cx="46517" cy="103003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0" y="3628360"/>
            <a:ext cx="43195" cy="89712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4230" y="3698137"/>
            <a:ext cx="169456" cy="9303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721" y="3678201"/>
            <a:ext cx="192715" cy="9303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8067" y="3664910"/>
            <a:ext cx="46517" cy="9303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6823" y="3588488"/>
            <a:ext cx="36549" cy="83067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7073" y="3382483"/>
            <a:ext cx="46517" cy="89712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5733" y="3335965"/>
            <a:ext cx="186070" cy="11961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9497" y="3023634"/>
            <a:ext cx="59808" cy="10632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52564" y="2495328"/>
            <a:ext cx="33227" cy="103003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79465" y="2332517"/>
            <a:ext cx="43195" cy="10964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76142" y="1697887"/>
            <a:ext cx="49840" cy="103003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10009" y="1711177"/>
            <a:ext cx="36549" cy="4319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91032" y="1711177"/>
            <a:ext cx="59808" cy="9635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37105" y="1608174"/>
            <a:ext cx="59808" cy="103003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9465" y="1212776"/>
            <a:ext cx="43195" cy="96358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97677" y="1206131"/>
            <a:ext cx="46517" cy="103003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42791" y="837314"/>
            <a:ext cx="49840" cy="8639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32058" y="847282"/>
            <a:ext cx="39872" cy="69776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64520" y="870541"/>
            <a:ext cx="229265" cy="4319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867843" y="814055"/>
            <a:ext cx="232587" cy="4984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8565855" y="4950785"/>
            <a:ext cx="518337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693" b="1" dirty="0">
                <a:solidFill>
                  <a:srgbClr val="605F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693" dirty="0"/>
          </a:p>
        </p:txBody>
      </p:sp>
      <p:sp>
        <p:nvSpPr>
          <p:cNvPr id="30" name="Text 1"/>
          <p:cNvSpPr/>
          <p:nvPr/>
        </p:nvSpPr>
        <p:spPr>
          <a:xfrm>
            <a:off x="6665285" y="4595259"/>
            <a:ext cx="112971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80" dirty="0">
                <a:solidFill>
                  <a:srgbClr val="A3AB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10R0O</a:t>
            </a:r>
            <a:endParaRPr lang="en-US" sz="280" dirty="0"/>
          </a:p>
        </p:txBody>
      </p:sp>
      <p:sp>
        <p:nvSpPr>
          <p:cNvPr id="31" name="Text 2"/>
          <p:cNvSpPr/>
          <p:nvPr/>
        </p:nvSpPr>
        <p:spPr>
          <a:xfrm>
            <a:off x="7708605" y="4518837"/>
            <a:ext cx="99680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01" b="1" dirty="0">
                <a:solidFill>
                  <a:srgbClr val="ABB2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2000</a:t>
            </a:r>
            <a:endParaRPr lang="en-US" sz="301" dirty="0"/>
          </a:p>
        </p:txBody>
      </p:sp>
      <p:sp>
        <p:nvSpPr>
          <p:cNvPr id="32" name="Text 3"/>
          <p:cNvSpPr/>
          <p:nvPr/>
        </p:nvSpPr>
        <p:spPr>
          <a:xfrm>
            <a:off x="7037424" y="4518837"/>
            <a:ext cx="99680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48" dirty="0">
                <a:solidFill>
                  <a:srgbClr val="AFB8B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2150</a:t>
            </a:r>
            <a:endParaRPr lang="en-US" sz="348" dirty="0"/>
          </a:p>
        </p:txBody>
      </p:sp>
      <p:sp>
        <p:nvSpPr>
          <p:cNvPr id="33" name="Text 4"/>
          <p:cNvSpPr/>
          <p:nvPr/>
        </p:nvSpPr>
        <p:spPr>
          <a:xfrm>
            <a:off x="6582218" y="4522160"/>
            <a:ext cx="96358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4" b="1" dirty="0">
                <a:solidFill>
                  <a:srgbClr val="ADB4B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314" dirty="0"/>
          </a:p>
        </p:txBody>
      </p:sp>
      <p:sp>
        <p:nvSpPr>
          <p:cNvPr id="34" name="Text 5"/>
          <p:cNvSpPr/>
          <p:nvPr/>
        </p:nvSpPr>
        <p:spPr>
          <a:xfrm>
            <a:off x="6160238" y="4522160"/>
            <a:ext cx="99680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32" dirty="0">
                <a:solidFill>
                  <a:srgbClr val="A7B0B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332" dirty="0"/>
          </a:p>
        </p:txBody>
      </p:sp>
      <p:sp>
        <p:nvSpPr>
          <p:cNvPr id="35" name="Text 6"/>
          <p:cNvSpPr/>
          <p:nvPr/>
        </p:nvSpPr>
        <p:spPr>
          <a:xfrm>
            <a:off x="5578770" y="4522160"/>
            <a:ext cx="103003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51" dirty="0">
                <a:solidFill>
                  <a:srgbClr val="ABB3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2010</a:t>
            </a:r>
            <a:endParaRPr lang="en-US" sz="351" dirty="0"/>
          </a:p>
        </p:txBody>
      </p:sp>
      <p:sp>
        <p:nvSpPr>
          <p:cNvPr id="36" name="Text 7"/>
          <p:cNvSpPr/>
          <p:nvPr/>
        </p:nvSpPr>
        <p:spPr>
          <a:xfrm>
            <a:off x="850605" y="4435770"/>
            <a:ext cx="4984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35" b="1" dirty="0">
                <a:solidFill>
                  <a:srgbClr val="A1A09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}</a:t>
            </a:r>
            <a:endParaRPr lang="en-US" sz="735" dirty="0"/>
          </a:p>
        </p:txBody>
      </p:sp>
      <p:sp>
        <p:nvSpPr>
          <p:cNvPr id="37" name="Text 8"/>
          <p:cNvSpPr/>
          <p:nvPr/>
        </p:nvSpPr>
        <p:spPr>
          <a:xfrm>
            <a:off x="917058" y="4336090"/>
            <a:ext cx="46517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696" b="1" dirty="0">
                <a:solidFill>
                  <a:srgbClr val="9F9D9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}</a:t>
            </a:r>
            <a:endParaRPr lang="en-US" sz="696" dirty="0"/>
          </a:p>
        </p:txBody>
      </p:sp>
      <p:sp>
        <p:nvSpPr>
          <p:cNvPr id="38" name="Text 9"/>
          <p:cNvSpPr/>
          <p:nvPr/>
        </p:nvSpPr>
        <p:spPr>
          <a:xfrm>
            <a:off x="7708605" y="4040372"/>
            <a:ext cx="99680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30" b="1" dirty="0">
                <a:solidFill>
                  <a:srgbClr val="ADB6B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2120</a:t>
            </a:r>
            <a:endParaRPr lang="en-US" sz="330" dirty="0"/>
          </a:p>
        </p:txBody>
      </p:sp>
      <p:sp>
        <p:nvSpPr>
          <p:cNvPr id="39" name="Text 10"/>
          <p:cNvSpPr/>
          <p:nvPr/>
        </p:nvSpPr>
        <p:spPr>
          <a:xfrm>
            <a:off x="6160238" y="4040372"/>
            <a:ext cx="96358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24" dirty="0">
                <a:solidFill>
                  <a:srgbClr val="A8B1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2100</a:t>
            </a:r>
            <a:endParaRPr lang="en-US" sz="324" dirty="0"/>
          </a:p>
        </p:txBody>
      </p:sp>
      <p:sp>
        <p:nvSpPr>
          <p:cNvPr id="40" name="Text 11"/>
          <p:cNvSpPr/>
          <p:nvPr/>
        </p:nvSpPr>
        <p:spPr>
          <a:xfrm>
            <a:off x="5572125" y="4037049"/>
            <a:ext cx="96358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62" b="1" dirty="0">
                <a:solidFill>
                  <a:srgbClr val="A5B0B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1-000</a:t>
            </a:r>
            <a:endParaRPr lang="en-US" sz="262" dirty="0"/>
          </a:p>
        </p:txBody>
      </p:sp>
      <p:sp>
        <p:nvSpPr>
          <p:cNvPr id="41" name="Text 12"/>
          <p:cNvSpPr/>
          <p:nvPr/>
        </p:nvSpPr>
        <p:spPr>
          <a:xfrm>
            <a:off x="6160238" y="3807785"/>
            <a:ext cx="96358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45" dirty="0">
                <a:solidFill>
                  <a:srgbClr val="ABB3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</a:t>
            </a:r>
            <a:endParaRPr lang="en-US" sz="345" dirty="0"/>
          </a:p>
        </p:txBody>
      </p:sp>
      <p:sp>
        <p:nvSpPr>
          <p:cNvPr id="42" name="Text 13"/>
          <p:cNvSpPr/>
          <p:nvPr/>
        </p:nvSpPr>
        <p:spPr>
          <a:xfrm>
            <a:off x="7612247" y="3581843"/>
            <a:ext cx="305686" cy="16945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301" b="1" dirty="0">
                <a:solidFill>
                  <a:srgbClr val="AAB0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LANRO5 D6pA</a:t>
            </a:r>
            <a:endParaRPr lang="en-US" sz="301" dirty="0"/>
          </a:p>
          <a:p>
            <a:pPr algn="ctr" indent="0" marL="0">
              <a:buNone/>
            </a:pPr>
            <a:r>
              <a:rPr lang="en-US" sz="301" b="1" dirty="0">
                <a:solidFill>
                  <a:srgbClr val="AAB0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CANTT5T (12</a:t>
            </a:r>
            <a:endParaRPr lang="en-US" sz="301" dirty="0"/>
          </a:p>
          <a:p>
            <a:pPr algn="ctr" indent="0" marL="0">
              <a:buNone/>
            </a:pPr>
            <a:r>
              <a:rPr lang="en-US" sz="301" b="1" dirty="0">
                <a:solidFill>
                  <a:srgbClr val="AAB0B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n4)</a:t>
            </a:r>
            <a:endParaRPr lang="en-US" sz="301" dirty="0"/>
          </a:p>
        </p:txBody>
      </p:sp>
      <p:sp>
        <p:nvSpPr>
          <p:cNvPr id="43" name="Text 14"/>
          <p:cNvSpPr/>
          <p:nvPr/>
        </p:nvSpPr>
        <p:spPr>
          <a:xfrm>
            <a:off x="814055" y="3734686"/>
            <a:ext cx="1089837" cy="4086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14" dirty="0">
                <a:solidFill>
                  <a:srgbClr val="B0AEA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vantianeneO( if (razaend){</a:t>
            </a:r>
            <a:endParaRPr lang="en-US" sz="714" dirty="0"/>
          </a:p>
          <a:p>
            <a:pPr algn="l" indent="0" marL="0">
              <a:buNone/>
            </a:pPr>
            <a:r>
              <a:rPr lang="en-US" sz="714" dirty="0">
                <a:solidFill>
                  <a:srgbClr val="B0AEA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variable=neve)(</a:t>
            </a:r>
            <a:endParaRPr lang="en-US" sz="714" dirty="0"/>
          </a:p>
          <a:p>
            <a:pPr algn="l" indent="0" marL="0">
              <a:buNone/>
            </a:pPr>
            <a:r>
              <a:rPr lang="en-US" sz="714" dirty="0">
                <a:solidFill>
                  <a:srgbClr val="B0AEA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variale(mnoteC.neme);</a:t>
            </a:r>
            <a:endParaRPr lang="en-US" sz="714" dirty="0"/>
          </a:p>
        </p:txBody>
      </p:sp>
      <p:sp>
        <p:nvSpPr>
          <p:cNvPr id="44" name="Text 15"/>
          <p:cNvSpPr/>
          <p:nvPr/>
        </p:nvSpPr>
        <p:spPr>
          <a:xfrm>
            <a:off x="6083817" y="3618392"/>
            <a:ext cx="245878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22" dirty="0">
                <a:solidFill>
                  <a:srgbClr val="A8B3B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TIODI COON</a:t>
            </a:r>
            <a:endParaRPr lang="en-US" sz="322" dirty="0"/>
          </a:p>
        </p:txBody>
      </p:sp>
      <p:sp>
        <p:nvSpPr>
          <p:cNvPr id="45" name="Text 16"/>
          <p:cNvSpPr/>
          <p:nvPr/>
        </p:nvSpPr>
        <p:spPr>
          <a:xfrm>
            <a:off x="6588863" y="3106701"/>
            <a:ext cx="93035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90" dirty="0">
                <a:solidFill>
                  <a:srgbClr val="AAB2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5500</a:t>
            </a:r>
            <a:endParaRPr lang="en-US" sz="290" dirty="0"/>
          </a:p>
        </p:txBody>
      </p:sp>
      <p:sp>
        <p:nvSpPr>
          <p:cNvPr id="46" name="Text 17"/>
          <p:cNvSpPr/>
          <p:nvPr/>
        </p:nvSpPr>
        <p:spPr>
          <a:xfrm>
            <a:off x="5582093" y="3106701"/>
            <a:ext cx="96358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01" dirty="0">
                <a:solidFill>
                  <a:srgbClr val="A8B0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2000</a:t>
            </a:r>
            <a:endParaRPr lang="en-US" sz="301" dirty="0"/>
          </a:p>
        </p:txBody>
      </p:sp>
      <p:sp>
        <p:nvSpPr>
          <p:cNvPr id="47" name="Text 18"/>
          <p:cNvSpPr/>
          <p:nvPr/>
        </p:nvSpPr>
        <p:spPr>
          <a:xfrm>
            <a:off x="8403044" y="2940567"/>
            <a:ext cx="56485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1041" b="1" dirty="0">
                <a:solidFill>
                  <a:srgbClr val="737F8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041" dirty="0"/>
          </a:p>
        </p:txBody>
      </p:sp>
      <p:sp>
        <p:nvSpPr>
          <p:cNvPr id="48" name="Text 19"/>
          <p:cNvSpPr/>
          <p:nvPr/>
        </p:nvSpPr>
        <p:spPr>
          <a:xfrm>
            <a:off x="7216849" y="2970471"/>
            <a:ext cx="79744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1" dirty="0">
                <a:solidFill>
                  <a:srgbClr val="ADB4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160</a:t>
            </a:r>
            <a:endParaRPr lang="en-US" sz="311" dirty="0"/>
          </a:p>
        </p:txBody>
      </p:sp>
      <p:sp>
        <p:nvSpPr>
          <p:cNvPr id="49" name="Text 20"/>
          <p:cNvSpPr/>
          <p:nvPr/>
        </p:nvSpPr>
        <p:spPr>
          <a:xfrm>
            <a:off x="6907840" y="2990407"/>
            <a:ext cx="53163" cy="8639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06" dirty="0">
                <a:solidFill>
                  <a:srgbClr val="A8AFB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endParaRPr lang="en-US" sz="706" dirty="0"/>
          </a:p>
        </p:txBody>
      </p:sp>
      <p:sp>
        <p:nvSpPr>
          <p:cNvPr id="50" name="Text 21"/>
          <p:cNvSpPr/>
          <p:nvPr/>
        </p:nvSpPr>
        <p:spPr>
          <a:xfrm>
            <a:off x="7868093" y="2834241"/>
            <a:ext cx="93035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79" dirty="0">
                <a:solidFill>
                  <a:srgbClr val="A9B4B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500</a:t>
            </a:r>
            <a:endParaRPr lang="en-US" sz="379" dirty="0"/>
          </a:p>
        </p:txBody>
      </p:sp>
      <p:sp>
        <p:nvSpPr>
          <p:cNvPr id="51" name="Text 22"/>
          <p:cNvSpPr/>
          <p:nvPr/>
        </p:nvSpPr>
        <p:spPr>
          <a:xfrm>
            <a:off x="2505297" y="2707980"/>
            <a:ext cx="4179924" cy="2591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638" b="1" dirty="0">
                <a:solidFill>
                  <a:srgbClr val="5E5E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一份基於年度日誌數據的深度洞察與戢略规劃</a:t>
            </a:r>
            <a:endParaRPr lang="en-US" sz="1638" dirty="0"/>
          </a:p>
        </p:txBody>
      </p:sp>
      <p:sp>
        <p:nvSpPr>
          <p:cNvPr id="52" name="Text 23"/>
          <p:cNvSpPr/>
          <p:nvPr/>
        </p:nvSpPr>
        <p:spPr>
          <a:xfrm>
            <a:off x="1232712" y="1989317"/>
            <a:ext cx="6801515" cy="3522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300" b="1" dirty="0">
                <a:solidFill>
                  <a:srgbClr val="4340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く従教練到架構師：2025 年的覺醒與2026 年的藍)</a:t>
            </a:r>
            <a:endParaRPr lang="en-US" sz="2300" dirty="0"/>
          </a:p>
        </p:txBody>
      </p:sp>
      <p:sp>
        <p:nvSpPr>
          <p:cNvPr id="53" name="Text 24"/>
          <p:cNvSpPr/>
          <p:nvPr/>
        </p:nvSpPr>
        <p:spPr>
          <a:xfrm>
            <a:off x="7701959" y="1996927"/>
            <a:ext cx="106326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45" dirty="0">
                <a:solidFill>
                  <a:srgbClr val="A8B2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2010</a:t>
            </a:r>
            <a:endParaRPr lang="en-US" sz="345" dirty="0"/>
          </a:p>
        </p:txBody>
      </p:sp>
      <p:sp>
        <p:nvSpPr>
          <p:cNvPr id="54" name="Text 25"/>
          <p:cNvSpPr/>
          <p:nvPr/>
        </p:nvSpPr>
        <p:spPr>
          <a:xfrm>
            <a:off x="6921131" y="1880634"/>
            <a:ext cx="142875" cy="697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654" dirty="0">
                <a:solidFill>
                  <a:srgbClr val="B5BC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168</a:t>
            </a:r>
            <a:endParaRPr lang="en-US" sz="654" dirty="0"/>
          </a:p>
        </p:txBody>
      </p:sp>
      <p:sp>
        <p:nvSpPr>
          <p:cNvPr id="55" name="Text 26"/>
          <p:cNvSpPr/>
          <p:nvPr/>
        </p:nvSpPr>
        <p:spPr>
          <a:xfrm>
            <a:off x="6459279" y="1880634"/>
            <a:ext cx="106326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45" b="1" dirty="0">
                <a:solidFill>
                  <a:srgbClr val="ACB4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2140</a:t>
            </a:r>
            <a:endParaRPr lang="en-US" sz="345" dirty="0"/>
          </a:p>
        </p:txBody>
      </p:sp>
      <p:sp>
        <p:nvSpPr>
          <p:cNvPr id="56" name="Text 27"/>
          <p:cNvSpPr/>
          <p:nvPr/>
        </p:nvSpPr>
        <p:spPr>
          <a:xfrm>
            <a:off x="5801390" y="1883956"/>
            <a:ext cx="96358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27" dirty="0">
                <a:solidFill>
                  <a:srgbClr val="ACB5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2120</a:t>
            </a:r>
            <a:endParaRPr lang="en-US" sz="327" dirty="0"/>
          </a:p>
        </p:txBody>
      </p:sp>
      <p:sp>
        <p:nvSpPr>
          <p:cNvPr id="57" name="Text 28"/>
          <p:cNvSpPr/>
          <p:nvPr/>
        </p:nvSpPr>
        <p:spPr>
          <a:xfrm>
            <a:off x="5352828" y="1883956"/>
            <a:ext cx="83067" cy="5980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1" b="1" dirty="0">
                <a:solidFill>
                  <a:srgbClr val="A8B3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</a:t>
            </a:r>
            <a:endParaRPr lang="en-US" sz="311" dirty="0"/>
          </a:p>
        </p:txBody>
      </p:sp>
      <p:sp>
        <p:nvSpPr>
          <p:cNvPr id="58" name="Text 29"/>
          <p:cNvSpPr/>
          <p:nvPr/>
        </p:nvSpPr>
        <p:spPr>
          <a:xfrm>
            <a:off x="6339663" y="1588238"/>
            <a:ext cx="99680" cy="631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494" dirty="0">
                <a:solidFill>
                  <a:srgbClr val="ADB6B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49</a:t>
            </a:r>
            <a:endParaRPr lang="en-US" sz="494" dirty="0"/>
          </a:p>
        </p:txBody>
      </p:sp>
      <p:sp>
        <p:nvSpPr>
          <p:cNvPr id="59" name="Text 30"/>
          <p:cNvSpPr/>
          <p:nvPr/>
        </p:nvSpPr>
        <p:spPr>
          <a:xfrm>
            <a:off x="7608924" y="1179549"/>
            <a:ext cx="299041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296" dirty="0">
                <a:solidFill>
                  <a:srgbClr val="ABB4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LSONDNS</a:t>
            </a:r>
            <a:endParaRPr lang="en-US" sz="296" dirty="0"/>
          </a:p>
          <a:p>
            <a:pPr algn="ctr" indent="0" marL="0">
              <a:buNone/>
            </a:pPr>
            <a:r>
              <a:rPr lang="en-US" sz="296" dirty="0">
                <a:solidFill>
                  <a:srgbClr val="ABB4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FOOM DLCr t</a:t>
            </a:r>
            <a:endParaRPr lang="en-US" sz="296" dirty="0"/>
          </a:p>
          <a:p>
            <a:pPr algn="ctr" indent="0" marL="0">
              <a:buNone/>
            </a:pPr>
            <a:r>
              <a:rPr lang="en-US" sz="296" dirty="0">
                <a:solidFill>
                  <a:srgbClr val="ABB4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0000+44)</a:t>
            </a:r>
            <a:endParaRPr lang="en-US" sz="296" dirty="0"/>
          </a:p>
        </p:txBody>
      </p:sp>
      <p:sp>
        <p:nvSpPr>
          <p:cNvPr id="60" name="Text 31"/>
          <p:cNvSpPr/>
          <p:nvPr/>
        </p:nvSpPr>
        <p:spPr>
          <a:xfrm>
            <a:off x="7705282" y="1023384"/>
            <a:ext cx="106326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09" b="1" dirty="0">
                <a:solidFill>
                  <a:srgbClr val="A8B0B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$520</a:t>
            </a:r>
            <a:endParaRPr lang="en-US" sz="309" dirty="0"/>
          </a:p>
        </p:txBody>
      </p:sp>
      <p:sp>
        <p:nvSpPr>
          <p:cNvPr id="61" name="Text 32"/>
          <p:cNvSpPr/>
          <p:nvPr/>
        </p:nvSpPr>
        <p:spPr>
          <a:xfrm>
            <a:off x="6459279" y="1023384"/>
            <a:ext cx="103003" cy="564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09" dirty="0">
                <a:solidFill>
                  <a:srgbClr val="AFB7B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1D0O</a:t>
            </a:r>
            <a:endParaRPr lang="en-US" sz="309" dirty="0"/>
          </a:p>
        </p:txBody>
      </p:sp>
      <p:sp>
        <p:nvSpPr>
          <p:cNvPr id="62" name="Text 33"/>
          <p:cNvSpPr/>
          <p:nvPr/>
        </p:nvSpPr>
        <p:spPr>
          <a:xfrm>
            <a:off x="7708605" y="541596"/>
            <a:ext cx="103003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17" dirty="0">
                <a:solidFill>
                  <a:srgbClr val="ABB2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2300</a:t>
            </a:r>
            <a:endParaRPr lang="en-US" sz="317" dirty="0"/>
          </a:p>
        </p:txBody>
      </p:sp>
      <p:sp>
        <p:nvSpPr>
          <p:cNvPr id="63" name="Text 34"/>
          <p:cNvSpPr/>
          <p:nvPr/>
        </p:nvSpPr>
        <p:spPr>
          <a:xfrm>
            <a:off x="7040747" y="538273"/>
            <a:ext cx="96358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85" dirty="0">
                <a:solidFill>
                  <a:srgbClr val="ABB4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15M0</a:t>
            </a:r>
            <a:endParaRPr lang="en-US" sz="285" dirty="0"/>
          </a:p>
        </p:txBody>
      </p:sp>
      <p:sp>
        <p:nvSpPr>
          <p:cNvPr id="64" name="Text 35"/>
          <p:cNvSpPr/>
          <p:nvPr/>
        </p:nvSpPr>
        <p:spPr>
          <a:xfrm>
            <a:off x="6462602" y="541596"/>
            <a:ext cx="99680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35" dirty="0">
                <a:solidFill>
                  <a:srgbClr val="B3B8B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1500</a:t>
            </a:r>
            <a:endParaRPr lang="en-US" sz="335" dirty="0"/>
          </a:p>
        </p:txBody>
      </p:sp>
      <p:sp>
        <p:nvSpPr>
          <p:cNvPr id="65" name="Text 36"/>
          <p:cNvSpPr/>
          <p:nvPr/>
        </p:nvSpPr>
        <p:spPr>
          <a:xfrm>
            <a:off x="5801390" y="541596"/>
            <a:ext cx="99680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53" dirty="0">
                <a:solidFill>
                  <a:srgbClr val="B0B8B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KRO</a:t>
            </a:r>
            <a:endParaRPr lang="en-US" sz="353" dirty="0"/>
          </a:p>
        </p:txBody>
      </p:sp>
      <p:sp>
        <p:nvSpPr>
          <p:cNvPr id="66" name="Text 37"/>
          <p:cNvSpPr/>
          <p:nvPr/>
        </p:nvSpPr>
        <p:spPr>
          <a:xfrm>
            <a:off x="5349506" y="538273"/>
            <a:ext cx="96358" cy="53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27" dirty="0">
                <a:solidFill>
                  <a:srgbClr val="ABB3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1000</a:t>
            </a:r>
            <a:endParaRPr lang="en-US" sz="327" dirty="0"/>
          </a:p>
        </p:txBody>
      </p:sp>
      <p:sp>
        <p:nvSpPr>
          <p:cNvPr id="67" name="Text 38"/>
          <p:cNvSpPr/>
          <p:nvPr/>
        </p:nvSpPr>
        <p:spPr>
          <a:xfrm>
            <a:off x="6701834" y="465174"/>
            <a:ext cx="103003" cy="4984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06" b="1" dirty="0">
                <a:solidFill>
                  <a:srgbClr val="ABB4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2000</a:t>
            </a:r>
            <a:endParaRPr lang="en-US" sz="306" dirty="0"/>
          </a:p>
        </p:txBody>
      </p:sp>
      <p:sp>
        <p:nvSpPr>
          <p:cNvPr id="68" name="Text 39"/>
          <p:cNvSpPr/>
          <p:nvPr/>
        </p:nvSpPr>
        <p:spPr>
          <a:xfrm>
            <a:off x="2319227" y="498401"/>
            <a:ext cx="1133032" cy="6445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649" dirty="0">
                <a:solidFill>
                  <a:srgbClr val="BDBB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(ipzsentioneiho an) ( eatert</a:t>
            </a:r>
            <a:endParaRPr lang="en-US" sz="649" dirty="0"/>
          </a:p>
          <a:p>
            <a:pPr algn="l" indent="0" marL="0">
              <a:buNone/>
            </a:pPr>
            <a:r>
              <a:rPr lang="en-US" sz="649" dirty="0">
                <a:solidFill>
                  <a:srgbClr val="BDBB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 ata-[</a:t>
            </a:r>
            <a:endParaRPr lang="en-US" sz="649" dirty="0"/>
          </a:p>
          <a:p>
            <a:pPr algn="l" indent="0" marL="0">
              <a:buNone/>
            </a:pPr>
            <a:r>
              <a:rPr lang="en-US" sz="649" dirty="0">
                <a:solidFill>
                  <a:srgbClr val="BDBB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console.vafredsppet]i 1,{</a:t>
            </a:r>
            <a:endParaRPr lang="en-US" sz="649" dirty="0"/>
          </a:p>
          <a:p>
            <a:pPr algn="l" indent="0" marL="0">
              <a:buNone/>
            </a:pPr>
            <a:r>
              <a:rPr lang="en-US" sz="649" dirty="0">
                <a:solidFill>
                  <a:srgbClr val="BDBB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vareed { vatueviene(sotsi:</a:t>
            </a:r>
            <a:endParaRPr lang="en-US" sz="649" dirty="0"/>
          </a:p>
          <a:p>
            <a:pPr algn="l" indent="0" marL="0">
              <a:buNone/>
            </a:pPr>
            <a:r>
              <a:rPr lang="en-US" sz="649" dirty="0">
                <a:solidFill>
                  <a:srgbClr val="BDBB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cossole.salsad(Skemer);</a:t>
            </a:r>
            <a:endParaRPr lang="en-US" sz="649" dirty="0"/>
          </a:p>
        </p:txBody>
      </p:sp>
      <p:sp>
        <p:nvSpPr>
          <p:cNvPr id="69" name="Text 40"/>
          <p:cNvSpPr/>
          <p:nvPr/>
        </p:nvSpPr>
        <p:spPr>
          <a:xfrm>
            <a:off x="6655317" y="392076"/>
            <a:ext cx="112971" cy="4651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327" dirty="0">
                <a:solidFill>
                  <a:srgbClr val="AAB3B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TRSO</a:t>
            </a:r>
            <a:endParaRPr lang="en-US" sz="32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96023" y="4279605"/>
            <a:ext cx="1418782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07" b="1" dirty="0">
                <a:solidFill>
                  <a:srgbClr val="6E6B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者轉變為創造者的覺醒○</a:t>
            </a:r>
            <a:endParaRPr lang="en-US" sz="1007" dirty="0"/>
          </a:p>
        </p:txBody>
      </p:sp>
      <p:sp>
        <p:nvSpPr>
          <p:cNvPr id="5" name="Text 1"/>
          <p:cNvSpPr/>
          <p:nvPr/>
        </p:nvSpPr>
        <p:spPr>
          <a:xfrm>
            <a:off x="5399346" y="4083567"/>
            <a:ext cx="1442041" cy="1794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3" b="1" dirty="0">
                <a:solidFill>
                  <a:srgbClr val="706D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身分羅邏：欲工具的使用</a:t>
            </a:r>
            <a:endParaRPr lang="en-US" sz="1023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186" y="2771110"/>
            <a:ext cx="1335715" cy="1192840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299" y="2744529"/>
            <a:ext cx="1349006" cy="1192840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395" y="2754497"/>
            <a:ext cx="1319102" cy="1206131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F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0" name="Text 3"/>
          <p:cNvSpPr/>
          <p:nvPr/>
        </p:nvSpPr>
        <p:spPr>
          <a:xfrm>
            <a:off x="7113846" y="4462352"/>
            <a:ext cx="631308" cy="1761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17" b="1" dirty="0">
                <a:solidFill>
                  <a:srgbClr val="6F6B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值的曜升°</a:t>
            </a:r>
            <a:endParaRPr lang="en-US" sz="1117" dirty="0"/>
          </a:p>
        </p:txBody>
      </p:sp>
      <p:sp>
        <p:nvSpPr>
          <p:cNvPr id="11" name="Text 4"/>
          <p:cNvSpPr/>
          <p:nvPr/>
        </p:nvSpPr>
        <p:spPr>
          <a:xfrm>
            <a:off x="7117169" y="4083567"/>
            <a:ext cx="1458654" cy="37878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02" b="1" dirty="0">
                <a:solidFill>
                  <a:srgbClr val="6D6A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商業覺醒：理解自身價值</a:t>
            </a:r>
            <a:endParaRPr lang="en-US" sz="1002" dirty="0"/>
          </a:p>
          <a:p>
            <a:pPr algn="l" indent="0" marL="0">
              <a:buNone/>
            </a:pPr>
            <a:r>
              <a:rPr lang="en-US" sz="1002" b="1" dirty="0">
                <a:solidFill>
                  <a:srgbClr val="6D6A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徙單次服務轉向系統性價</a:t>
            </a:r>
            <a:endParaRPr lang="en-US" sz="1002" dirty="0"/>
          </a:p>
        </p:txBody>
      </p:sp>
      <p:sp>
        <p:nvSpPr>
          <p:cNvPr id="12" name="Text 5"/>
          <p:cNvSpPr/>
          <p:nvPr/>
        </p:nvSpPr>
        <p:spPr>
          <a:xfrm>
            <a:off x="3681523" y="4279605"/>
            <a:ext cx="1030029" cy="17277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81" b="1" dirty="0">
                <a:solidFill>
                  <a:srgbClr val="6D6B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錯定秩序的能力°</a:t>
            </a:r>
            <a:endParaRPr lang="en-US" sz="1081" dirty="0"/>
          </a:p>
        </p:txBody>
      </p:sp>
      <p:sp>
        <p:nvSpPr>
          <p:cNvPr id="13" name="Text 6"/>
          <p:cNvSpPr/>
          <p:nvPr/>
        </p:nvSpPr>
        <p:spPr>
          <a:xfrm>
            <a:off x="3681523" y="4083567"/>
            <a:ext cx="1448686" cy="1827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81" b="1" dirty="0">
                <a:solidFill>
                  <a:srgbClr val="7270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壓力測試∶在極端變動中</a:t>
            </a:r>
            <a:endParaRPr lang="en-US" sz="1081" dirty="0"/>
          </a:p>
        </p:txBody>
      </p:sp>
      <p:sp>
        <p:nvSpPr>
          <p:cNvPr id="14" name="Text 7"/>
          <p:cNvSpPr/>
          <p:nvPr/>
        </p:nvSpPr>
        <p:spPr>
          <a:xfrm>
            <a:off x="515015" y="2664785"/>
            <a:ext cx="2488683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8" b="1" dirty="0">
                <a:solidFill>
                  <a:srgbClr val="9E9C97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Past: Laying the Foundation</a:t>
            </a:r>
            <a:endParaRPr lang="en-US" sz="1238" dirty="0"/>
          </a:p>
        </p:txBody>
      </p:sp>
      <p:sp>
        <p:nvSpPr>
          <p:cNvPr id="15" name="Text 8"/>
          <p:cNvSpPr/>
          <p:nvPr/>
        </p:nvSpPr>
        <p:spPr>
          <a:xfrm>
            <a:off x="521660" y="2163061"/>
            <a:ext cx="2548491" cy="4253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862" b="1" dirty="0">
                <a:solidFill>
                  <a:srgbClr val="284B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第一部分：奠基</a:t>
            </a:r>
            <a:endParaRPr lang="en-US" sz="2862" dirty="0"/>
          </a:p>
        </p:txBody>
      </p:sp>
      <p:sp>
        <p:nvSpPr>
          <p:cNvPr id="16" name="Text 9"/>
          <p:cNvSpPr/>
          <p:nvPr/>
        </p:nvSpPr>
        <p:spPr>
          <a:xfrm>
            <a:off x="3807785" y="505047"/>
            <a:ext cx="4807910" cy="139884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871" b="1" dirty="0">
                <a:solidFill>
                  <a:srgbClr val="5D57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2025年业非一連串孤立的事件，而是三個關</a:t>
            </a:r>
            <a:endParaRPr lang="en-US" sz="1871" dirty="0"/>
          </a:p>
          <a:p>
            <a:pPr algn="l" indent="0" marL="0">
              <a:buNone/>
            </a:pPr>
            <a:r>
              <a:rPr lang="en-US" sz="1871" b="1" dirty="0">
                <a:solidFill>
                  <a:srgbClr val="5D57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鍵 的試煉，宅共同鍛造了従「單黠突破」到</a:t>
            </a:r>
            <a:endParaRPr lang="en-US" sz="1871" dirty="0"/>
          </a:p>
          <a:p>
            <a:pPr algn="l" indent="0" marL="0">
              <a:buNone/>
            </a:pPr>
            <a:r>
              <a:rPr lang="en-US" sz="1871" b="1" dirty="0">
                <a:solidFill>
                  <a:srgbClr val="5D57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「系統建構」的．毎一項試煉都建立了一種 不</a:t>
            </a:r>
            <a:endParaRPr lang="en-US" sz="1871" dirty="0"/>
          </a:p>
          <a:p>
            <a:pPr algn="l" indent="0" marL="0">
              <a:buNone/>
            </a:pPr>
            <a:r>
              <a:rPr lang="en-US" sz="1871" b="1" dirty="0">
                <a:solidFill>
                  <a:srgbClr val="5D57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可或缺的核心能力°</a:t>
            </a:r>
            <a:endParaRPr lang="en-US" sz="1871" dirty="0"/>
          </a:p>
        </p:txBody>
      </p:sp>
      <p:sp>
        <p:nvSpPr>
          <p:cNvPr id="17" name="Text 10"/>
          <p:cNvSpPr/>
          <p:nvPr/>
        </p:nvSpPr>
        <p:spPr>
          <a:xfrm>
            <a:off x="515015" y="1013416"/>
            <a:ext cx="2485360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40" b="1" dirty="0">
                <a:solidFill>
                  <a:srgbClr val="9B9A95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Past: Laying the Foundation</a:t>
            </a:r>
            <a:endParaRPr lang="en-US" sz="1240" dirty="0"/>
          </a:p>
        </p:txBody>
      </p:sp>
      <p:sp>
        <p:nvSpPr>
          <p:cNvPr id="18" name="Text 11"/>
          <p:cNvSpPr/>
          <p:nvPr/>
        </p:nvSpPr>
        <p:spPr>
          <a:xfrm>
            <a:off x="521660" y="501378"/>
            <a:ext cx="2548491" cy="4286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862" b="1" dirty="0">
                <a:solidFill>
                  <a:srgbClr val="284B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第一部分：奠基</a:t>
            </a:r>
            <a:endParaRPr lang="en-US" sz="286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1ED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15015" y="3681523"/>
            <a:ext cx="4837814" cy="933672"/>
          </a:xfrm>
          <a:prstGeom prst="rect">
            <a:avLst/>
          </a:prstGeom>
          <a:solidFill>
            <a:srgbClr val="DAE2E4"/>
          </a:solidFill>
          <a:ln/>
        </p:spPr>
      </p:sp>
      <p:sp>
        <p:nvSpPr>
          <p:cNvPr id="5" name="Text 2"/>
          <p:cNvSpPr/>
          <p:nvPr/>
        </p:nvSpPr>
        <p:spPr>
          <a:xfrm>
            <a:off x="644599" y="4296218"/>
            <a:ext cx="4462352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4" b="1" dirty="0">
                <a:solidFill>
                  <a:srgbClr val="3F414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立外部秩序（系統/紀錄），來消化內在的失控感（焦處/壓力）°</a:t>
            </a:r>
            <a:endParaRPr lang="en-US" sz="1264" dirty="0"/>
          </a:p>
        </p:txBody>
      </p:sp>
      <p:sp>
        <p:nvSpPr>
          <p:cNvPr id="6" name="Text 3"/>
          <p:cNvSpPr/>
          <p:nvPr/>
        </p:nvSpPr>
        <p:spPr>
          <a:xfrm>
            <a:off x="641276" y="4066953"/>
            <a:ext cx="4545419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27" b="1" dirty="0">
                <a:solidFill>
                  <a:srgbClr val="595B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這次經歷锻造了極高的心理初性，亚驗證了核心行為模式：透過建</a:t>
            </a:r>
            <a:endParaRPr lang="en-US" sz="1227" dirty="0"/>
          </a:p>
        </p:txBody>
      </p:sp>
      <p:sp>
        <p:nvSpPr>
          <p:cNvPr id="7" name="Text 4"/>
          <p:cNvSpPr/>
          <p:nvPr/>
        </p:nvSpPr>
        <p:spPr>
          <a:xfrm>
            <a:off x="647922" y="3784526"/>
            <a:ext cx="1548366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70" b="1" dirty="0">
                <a:solidFill>
                  <a:srgbClr val="44657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Capability Forged</a:t>
            </a:r>
            <a:endParaRPr lang="en-US" sz="147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67" y="3010343"/>
            <a:ext cx="66453" cy="66453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67" y="2448811"/>
            <a:ext cx="66453" cy="6645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5" y="1056610"/>
            <a:ext cx="4874363" cy="13291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544" y="0"/>
            <a:ext cx="3598456" cy="4678326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384" y="2953858"/>
            <a:ext cx="2771110" cy="17244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4" name="Text 6"/>
          <p:cNvSpPr/>
          <p:nvPr/>
        </p:nvSpPr>
        <p:spPr>
          <a:xfrm>
            <a:off x="797442" y="3173154"/>
            <a:ext cx="3827721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63" b="1" dirty="0">
                <a:solidFill>
                  <a:srgbClr val="5F5E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語音轉文字記錄病情），成為家庭的「定海神針」°</a:t>
            </a:r>
            <a:endParaRPr lang="en-US" sz="1363" dirty="0"/>
          </a:p>
        </p:txBody>
      </p:sp>
      <p:sp>
        <p:nvSpPr>
          <p:cNvPr id="15" name="Text 7"/>
          <p:cNvSpPr/>
          <p:nvPr/>
        </p:nvSpPr>
        <p:spPr>
          <a:xfrm>
            <a:off x="1697887" y="2913985"/>
            <a:ext cx="3681523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4" b="1" dirty="0">
                <a:solidFill>
                  <a:srgbClr val="5C5A5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：將醫療資訊數位化管理（用ChatGPＴ整理醫嘱丶</a:t>
            </a:r>
            <a:endParaRPr lang="en-US" sz="1274" dirty="0"/>
          </a:p>
        </p:txBody>
      </p:sp>
      <p:sp>
        <p:nvSpPr>
          <p:cNvPr id="16" name="Text 8"/>
          <p:cNvSpPr/>
          <p:nvPr/>
        </p:nvSpPr>
        <p:spPr>
          <a:xfrm>
            <a:off x="794119" y="2923953"/>
            <a:ext cx="85725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47" b="1" dirty="0">
                <a:solidFill>
                  <a:srgbClr val="516B7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資訊系統化</a:t>
            </a:r>
            <a:endParaRPr lang="en-US" sz="1347" dirty="0"/>
          </a:p>
        </p:txBody>
      </p:sp>
      <p:sp>
        <p:nvSpPr>
          <p:cNvPr id="17" name="Text 9"/>
          <p:cNvSpPr/>
          <p:nvPr/>
        </p:nvSpPr>
        <p:spPr>
          <a:xfrm>
            <a:off x="797442" y="2611622"/>
            <a:ext cx="3163186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40" b="1" dirty="0">
                <a:solidFill>
                  <a:srgbClr val="5D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而利用空檔推進了簡報與問卷平台的製作°</a:t>
            </a:r>
            <a:endParaRPr lang="en-US" sz="1340" dirty="0"/>
          </a:p>
        </p:txBody>
      </p:sp>
      <p:sp>
        <p:nvSpPr>
          <p:cNvPr id="18" name="Text 10"/>
          <p:cNvSpPr/>
          <p:nvPr/>
        </p:nvSpPr>
        <p:spPr>
          <a:xfrm>
            <a:off x="1528430" y="2349131"/>
            <a:ext cx="3644974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63" b="1" dirty="0">
                <a:solidFill>
                  <a:srgbClr val="5E5C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：在手術室外的浸長等待中ゝ並未被焦慮呑ゝ反</a:t>
            </a:r>
            <a:endParaRPr lang="en-US" sz="1363" dirty="0"/>
          </a:p>
        </p:txBody>
      </p:sp>
      <p:sp>
        <p:nvSpPr>
          <p:cNvPr id="19" name="Text 11"/>
          <p:cNvSpPr/>
          <p:nvPr/>
        </p:nvSpPr>
        <p:spPr>
          <a:xfrm>
            <a:off x="797442" y="2362422"/>
            <a:ext cx="681148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7" b="1" dirty="0">
                <a:solidFill>
                  <a:srgbClr val="4462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焦虑轉化</a:t>
            </a:r>
            <a:endParaRPr lang="en-US" sz="1337" dirty="0"/>
          </a:p>
        </p:txBody>
      </p:sp>
      <p:sp>
        <p:nvSpPr>
          <p:cNvPr id="20" name="Text 12"/>
          <p:cNvSpPr/>
          <p:nvPr/>
        </p:nvSpPr>
        <p:spPr>
          <a:xfrm>
            <a:off x="521660" y="2060058"/>
            <a:ext cx="1319102" cy="23923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4E4D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Key Behaviors:</a:t>
            </a:r>
            <a:endParaRPr lang="en-US" sz="1408" dirty="0"/>
          </a:p>
        </p:txBody>
      </p:sp>
      <p:sp>
        <p:nvSpPr>
          <p:cNvPr id="21" name="Text 13"/>
          <p:cNvSpPr/>
          <p:nvPr/>
        </p:nvSpPr>
        <p:spPr>
          <a:xfrm>
            <a:off x="515015" y="1558334"/>
            <a:ext cx="3970596" cy="23591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6" b="1" dirty="0">
                <a:solidFill>
                  <a:srgbClr val="5E5B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4月，太太的手術與復原期成為年度最大的壓力測試</a:t>
            </a:r>
            <a:endParaRPr lang="en-US" sz="1376" dirty="0"/>
          </a:p>
        </p:txBody>
      </p:sp>
      <p:sp>
        <p:nvSpPr>
          <p:cNvPr id="22" name="Text 14"/>
          <p:cNvSpPr/>
          <p:nvPr/>
        </p:nvSpPr>
        <p:spPr>
          <a:xfrm>
            <a:off x="521660" y="1302488"/>
            <a:ext cx="1023384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39" b="1" dirty="0">
                <a:solidFill>
                  <a:srgbClr val="53514C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Core Event:</a:t>
            </a:r>
            <a:endParaRPr lang="en-US" sz="1439" dirty="0"/>
          </a:p>
        </p:txBody>
      </p:sp>
      <p:sp>
        <p:nvSpPr>
          <p:cNvPr id="23" name="Text 15"/>
          <p:cNvSpPr/>
          <p:nvPr/>
        </p:nvSpPr>
        <p:spPr>
          <a:xfrm>
            <a:off x="521660" y="524983"/>
            <a:ext cx="5808035" cy="3588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397" b="1" dirty="0">
                <a:solidFill>
                  <a:srgbClr val="4845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基石一：壓力測試—在家庭變動中猫定秩序</a:t>
            </a:r>
            <a:endParaRPr lang="en-US" sz="239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4F0EA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6" y="3498776"/>
            <a:ext cx="59808" cy="6313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7" y="468497"/>
            <a:ext cx="3934047" cy="4276282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5" y="4306186"/>
            <a:ext cx="299041" cy="38210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77" y="4306186"/>
            <a:ext cx="305686" cy="382108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561" y="518337"/>
            <a:ext cx="272459" cy="28242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945" y="521660"/>
            <a:ext cx="275782" cy="279105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76" y="3232962"/>
            <a:ext cx="59808" cy="63131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276" y="2737884"/>
            <a:ext cx="59808" cy="63131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8565855" y="4947462"/>
            <a:ext cx="521660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3" name="Text 2"/>
          <p:cNvSpPr/>
          <p:nvPr/>
        </p:nvSpPr>
        <p:spPr>
          <a:xfrm>
            <a:off x="518337" y="4302863"/>
            <a:ext cx="3651619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48" b="1" dirty="0">
                <a:solidFill>
                  <a:srgbClr val="6664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與「線上轉盤」工具，進一步犟固了開發者的身分○</a:t>
            </a:r>
            <a:endParaRPr lang="en-US" sz="1248" dirty="0"/>
          </a:p>
        </p:txBody>
      </p:sp>
      <p:sp>
        <p:nvSpPr>
          <p:cNvPr id="14" name="Text 3"/>
          <p:cNvSpPr/>
          <p:nvPr/>
        </p:nvSpPr>
        <p:spPr>
          <a:xfrm>
            <a:off x="518337" y="4063631"/>
            <a:ext cx="4136730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2" b="1" dirty="0">
                <a:solidFill>
                  <a:srgbClr val="62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年底透過 Vibe Coding成功打造「智流 Smart Flow」網站</a:t>
            </a:r>
            <a:endParaRPr lang="en-US" sz="1282" dirty="0"/>
          </a:p>
        </p:txBody>
      </p:sp>
      <p:sp>
        <p:nvSpPr>
          <p:cNvPr id="15" name="Text 4"/>
          <p:cNvSpPr/>
          <p:nvPr/>
        </p:nvSpPr>
        <p:spPr>
          <a:xfrm>
            <a:off x="524983" y="3807785"/>
            <a:ext cx="1986959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13" b="1" dirty="0">
                <a:solidFill>
                  <a:srgbClr val="455E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Extended Achievement:</a:t>
            </a:r>
            <a:endParaRPr lang="en-US" sz="1413" dirty="0"/>
          </a:p>
        </p:txBody>
      </p:sp>
      <p:sp>
        <p:nvSpPr>
          <p:cNvPr id="16" name="Text 5"/>
          <p:cNvSpPr/>
          <p:nvPr/>
        </p:nvSpPr>
        <p:spPr>
          <a:xfrm>
            <a:off x="4635131" y="3216349"/>
            <a:ext cx="66453" cy="8971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620" b="1" dirty="0">
                <a:solidFill>
                  <a:srgbClr val="5F5D5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620" dirty="0"/>
          </a:p>
        </p:txBody>
      </p:sp>
      <p:sp>
        <p:nvSpPr>
          <p:cNvPr id="17" name="Text 6"/>
          <p:cNvSpPr/>
          <p:nvPr/>
        </p:nvSpPr>
        <p:spPr>
          <a:xfrm>
            <a:off x="780828" y="3409064"/>
            <a:ext cx="3721395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62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呼應了NavalRavikant的哲學：「將自己產品化」o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774183" y="3143250"/>
            <a:ext cx="2860823" cy="22594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48" b="1" dirty="0">
                <a:solidFill>
                  <a:srgbClr val="62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證明了自己不再只是教工具的人，而是能</a:t>
            </a:r>
            <a:endParaRPr lang="en-US" sz="1248" dirty="0"/>
          </a:p>
        </p:txBody>
      </p:sp>
      <p:sp>
        <p:nvSpPr>
          <p:cNvPr id="19" name="Text 8"/>
          <p:cNvSpPr/>
          <p:nvPr/>
        </p:nvSpPr>
        <p:spPr>
          <a:xfrm>
            <a:off x="3635006" y="3149895"/>
            <a:ext cx="963576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打造工具的人</a:t>
            </a:r>
            <a:endParaRPr lang="en-US" sz="1258" dirty="0"/>
          </a:p>
        </p:txBody>
      </p:sp>
      <p:sp>
        <p:nvSpPr>
          <p:cNvPr id="20" name="Text 9"/>
          <p:cNvSpPr/>
          <p:nvPr/>
        </p:nvSpPr>
        <p:spPr>
          <a:xfrm>
            <a:off x="774183" y="2644849"/>
            <a:ext cx="3841012" cy="4552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6562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這標誌著身分徙「記錄者」與「服務者」正式跨入</a:t>
            </a:r>
            <a:endParaRPr lang="en-US" sz="1290" dirty="0"/>
          </a:p>
          <a:p>
            <a:pPr algn="l" indent="0" marL="0">
              <a:buNone/>
            </a:pPr>
            <a:r>
              <a:rPr lang="en-US" sz="1290" b="1" dirty="0">
                <a:solidFill>
                  <a:srgbClr val="65625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「開 發者」」行列</a:t>
            </a:r>
            <a:endParaRPr lang="en-US" sz="1290" dirty="0"/>
          </a:p>
        </p:txBody>
      </p:sp>
      <p:sp>
        <p:nvSpPr>
          <p:cNvPr id="21" name="Text 10"/>
          <p:cNvSpPr/>
          <p:nvPr/>
        </p:nvSpPr>
        <p:spPr>
          <a:xfrm>
            <a:off x="518337" y="2389003"/>
            <a:ext cx="1083192" cy="2325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4D65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Significance:</a:t>
            </a:r>
            <a:endParaRPr lang="en-US" sz="1408" dirty="0"/>
          </a:p>
        </p:txBody>
      </p:sp>
      <p:sp>
        <p:nvSpPr>
          <p:cNvPr id="22" name="Text 11"/>
          <p:cNvSpPr/>
          <p:nvPr/>
        </p:nvSpPr>
        <p:spPr>
          <a:xfrm>
            <a:off x="1106451" y="2043445"/>
            <a:ext cx="73099" cy="11297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5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3" name="Text 12"/>
          <p:cNvSpPr/>
          <p:nvPr/>
        </p:nvSpPr>
        <p:spPr>
          <a:xfrm>
            <a:off x="521660" y="2013541"/>
            <a:ext cx="485110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35" b="1" dirty="0">
                <a:solidFill>
                  <a:srgbClr val="58565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Copy」</a:t>
            </a:r>
            <a:endParaRPr lang="en-US" sz="1135" dirty="0"/>
          </a:p>
        </p:txBody>
      </p:sp>
      <p:sp>
        <p:nvSpPr>
          <p:cNvPr id="24" name="Text 13"/>
          <p:cNvSpPr/>
          <p:nvPr/>
        </p:nvSpPr>
        <p:spPr>
          <a:xfrm>
            <a:off x="518337" y="1757695"/>
            <a:ext cx="3850980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6" b="1" dirty="0">
                <a:solidFill>
                  <a:srgbClr val="6260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８月・立開並上架 Chrome 攘充功能「Quick Text</a:t>
            </a:r>
            <a:endParaRPr lang="en-US" sz="1376" dirty="0"/>
          </a:p>
        </p:txBody>
      </p:sp>
      <p:sp>
        <p:nvSpPr>
          <p:cNvPr id="25" name="Text 14"/>
          <p:cNvSpPr/>
          <p:nvPr/>
        </p:nvSpPr>
        <p:spPr>
          <a:xfrm>
            <a:off x="518337" y="1498526"/>
            <a:ext cx="970221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23" b="1" dirty="0">
                <a:solidFill>
                  <a:srgbClr val="48616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Event:</a:t>
            </a:r>
            <a:endParaRPr lang="en-US" sz="1423" dirty="0"/>
          </a:p>
        </p:txBody>
      </p:sp>
      <p:sp>
        <p:nvSpPr>
          <p:cNvPr id="26" name="Text 15"/>
          <p:cNvSpPr/>
          <p:nvPr/>
        </p:nvSpPr>
        <p:spPr>
          <a:xfrm>
            <a:off x="518337" y="425302"/>
            <a:ext cx="3306061" cy="8207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546" b="1" dirty="0">
                <a:solidFill>
                  <a:srgbClr val="2C4F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基石二：身分耀遇一 促</a:t>
            </a:r>
            <a:endParaRPr lang="en-US" sz="2546" dirty="0"/>
          </a:p>
          <a:p>
            <a:pPr algn="l" indent="0" marL="0">
              <a:buNone/>
            </a:pPr>
            <a:r>
              <a:rPr lang="en-US" sz="2546" b="1" dirty="0">
                <a:solidFill>
                  <a:srgbClr val="2C4F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教學者到產品開發者</a:t>
            </a:r>
            <a:endParaRPr lang="en-US" sz="254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03628"/>
          </a:xfrm>
          <a:prstGeom prst="rect">
            <a:avLst/>
          </a:prstGeom>
          <a:solidFill>
            <a:srgbClr val="F2EEE8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0362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593" y="4970721"/>
            <a:ext cx="93035" cy="6645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730" y="2767788"/>
            <a:ext cx="2658140" cy="20567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193090" y="2837564"/>
            <a:ext cx="1850730" cy="1903892"/>
          </a:xfrm>
          <a:prstGeom prst="rect">
            <a:avLst/>
          </a:prstGeom>
          <a:solidFill>
            <a:srgbClr val="F1EDE7"/>
          </a:solidFill>
          <a:ln/>
        </p:spPr>
      </p:sp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703" y="3229640"/>
            <a:ext cx="1840762" cy="1202808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110" y="2840887"/>
            <a:ext cx="1159613" cy="1973669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922" y="2455456"/>
            <a:ext cx="59808" cy="63131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3913" y="1927151"/>
            <a:ext cx="189392" cy="202683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22" y="2000250"/>
            <a:ext cx="59808" cy="63131"/>
          </a:xfrm>
          <a:prstGeom prst="rect">
            <a:avLst/>
          </a:prstGeom>
        </p:spPr>
      </p:pic>
      <p:pic>
        <p:nvPicPr>
          <p:cNvPr id="1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660" y="1468622"/>
            <a:ext cx="192715" cy="206006"/>
          </a:xfrm>
          <a:prstGeom prst="rect">
            <a:avLst/>
          </a:prstGeom>
        </p:spPr>
      </p:pic>
      <p:pic>
        <p:nvPicPr>
          <p:cNvPr id="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1558" y="1491881"/>
            <a:ext cx="202683" cy="172779"/>
          </a:xfrm>
          <a:prstGeom prst="rect">
            <a:avLst/>
          </a:prstGeom>
        </p:spPr>
      </p:pic>
      <p:pic>
        <p:nvPicPr>
          <p:cNvPr id="1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599" y="1545044"/>
            <a:ext cx="63131" cy="63131"/>
          </a:xfrm>
          <a:prstGeom prst="rect">
            <a:avLst/>
          </a:prstGeom>
        </p:spPr>
      </p:pic>
      <p:sp>
        <p:nvSpPr>
          <p:cNvPr id="17" name="Shape 2"/>
          <p:cNvSpPr/>
          <p:nvPr/>
        </p:nvSpPr>
        <p:spPr>
          <a:xfrm>
            <a:off x="505047" y="827346"/>
            <a:ext cx="8130584" cy="3323"/>
          </a:xfrm>
          <a:prstGeom prst="rect">
            <a:avLst/>
          </a:prstGeom>
          <a:solidFill>
            <a:srgbClr val="ECE9E4"/>
          </a:solidFill>
          <a:ln/>
        </p:spPr>
      </p:sp>
      <p:sp>
        <p:nvSpPr>
          <p:cNvPr id="18" name="Text 3"/>
          <p:cNvSpPr/>
          <p:nvPr/>
        </p:nvSpPr>
        <p:spPr>
          <a:xfrm>
            <a:off x="8565855" y="4950785"/>
            <a:ext cx="521660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706" b="1" dirty="0">
                <a:solidFill>
                  <a:srgbClr val="615E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NotebookLM</a:t>
            </a:r>
            <a:endParaRPr lang="en-US" sz="706" dirty="0"/>
          </a:p>
        </p:txBody>
      </p:sp>
      <p:sp>
        <p:nvSpPr>
          <p:cNvPr id="19" name="Text 4"/>
          <p:cNvSpPr/>
          <p:nvPr/>
        </p:nvSpPr>
        <p:spPr>
          <a:xfrm>
            <a:off x="996802" y="2658140"/>
            <a:ext cx="69776" cy="9635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586" b="1" dirty="0">
                <a:solidFill>
                  <a:srgbClr val="706C6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0" name="Text 5"/>
          <p:cNvSpPr/>
          <p:nvPr/>
        </p:nvSpPr>
        <p:spPr>
          <a:xfrm>
            <a:off x="780828" y="2601654"/>
            <a:ext cx="176102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84" b="1" dirty="0">
                <a:solidFill>
                  <a:srgbClr val="49637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場</a:t>
            </a:r>
            <a:endParaRPr lang="en-US" sz="1384" dirty="0"/>
          </a:p>
        </p:txBody>
      </p:sp>
      <p:sp>
        <p:nvSpPr>
          <p:cNvPr id="21" name="Text 6"/>
          <p:cNvSpPr/>
          <p:nvPr/>
        </p:nvSpPr>
        <p:spPr>
          <a:xfrm>
            <a:off x="7459404" y="2369067"/>
            <a:ext cx="996802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4660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設計一座養魚</a:t>
            </a:r>
            <a:endParaRPr lang="en-US" sz="1295" dirty="0"/>
          </a:p>
        </p:txBody>
      </p:sp>
      <p:sp>
        <p:nvSpPr>
          <p:cNvPr id="22" name="Text 7"/>
          <p:cNvSpPr/>
          <p:nvPr/>
        </p:nvSpPr>
        <p:spPr>
          <a:xfrm>
            <a:off x="5020561" y="2369067"/>
            <a:ext cx="243219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不再只是教人釣魚，而是教人如何</a:t>
            </a:r>
            <a:endParaRPr lang="en-US" sz="1272" dirty="0"/>
          </a:p>
        </p:txBody>
      </p:sp>
      <p:sp>
        <p:nvSpPr>
          <p:cNvPr id="23" name="Text 8"/>
          <p:cNvSpPr/>
          <p:nvPr/>
        </p:nvSpPr>
        <p:spPr>
          <a:xfrm>
            <a:off x="4904267" y="2435520"/>
            <a:ext cx="69776" cy="1030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45E5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24" name="Text 9"/>
          <p:cNvSpPr/>
          <p:nvPr/>
        </p:nvSpPr>
        <p:spPr>
          <a:xfrm>
            <a:off x="4047017" y="2379035"/>
            <a:ext cx="814055" cy="18939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72" b="1" dirty="0">
                <a:solidFill>
                  <a:srgbClr val="6562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的核心輪述</a:t>
            </a:r>
            <a:endParaRPr lang="en-US" sz="1272" dirty="0"/>
          </a:p>
        </p:txBody>
      </p:sp>
      <p:sp>
        <p:nvSpPr>
          <p:cNvPr id="25" name="Text 10"/>
          <p:cNvSpPr/>
          <p:nvPr/>
        </p:nvSpPr>
        <p:spPr>
          <a:xfrm>
            <a:off x="3877561" y="2438843"/>
            <a:ext cx="69776" cy="1329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ctr" indent="0" marL="0">
              <a:buNone/>
            </a:pPr>
            <a:r>
              <a:rPr lang="en-US" sz="774" b="1" dirty="0">
                <a:solidFill>
                  <a:srgbClr val="68656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|]</a:t>
            </a:r>
            <a:endParaRPr lang="en-US" sz="774" dirty="0"/>
          </a:p>
        </p:txBody>
      </p:sp>
      <p:sp>
        <p:nvSpPr>
          <p:cNvPr id="26" name="Text 11"/>
          <p:cNvSpPr/>
          <p:nvPr/>
        </p:nvSpPr>
        <p:spPr>
          <a:xfrm>
            <a:off x="2575073" y="2365744"/>
            <a:ext cx="1292520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4861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基碟設施先於應用</a:t>
            </a:r>
            <a:endParaRPr lang="en-US" sz="1258" dirty="0"/>
          </a:p>
        </p:txBody>
      </p:sp>
      <p:sp>
        <p:nvSpPr>
          <p:cNvPr id="27" name="Text 12"/>
          <p:cNvSpPr/>
          <p:nvPr/>
        </p:nvSpPr>
        <p:spPr>
          <a:xfrm>
            <a:off x="1824148" y="2372390"/>
            <a:ext cx="747602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77" b="1" dirty="0">
                <a:solidFill>
                  <a:srgbClr val="59555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：確立了「</a:t>
            </a:r>
            <a:endParaRPr lang="en-US" sz="1177" dirty="0"/>
          </a:p>
        </p:txBody>
      </p:sp>
      <p:sp>
        <p:nvSpPr>
          <p:cNvPr id="28" name="Text 13"/>
          <p:cNvSpPr/>
          <p:nvPr/>
        </p:nvSpPr>
        <p:spPr>
          <a:xfrm>
            <a:off x="784151" y="2372390"/>
            <a:ext cx="1006770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08" b="1" dirty="0">
                <a:solidFill>
                  <a:srgbClr val="55504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確立核心輪述</a:t>
            </a:r>
            <a:endParaRPr lang="en-US" sz="1308" dirty="0"/>
          </a:p>
        </p:txBody>
      </p:sp>
      <p:sp>
        <p:nvSpPr>
          <p:cNvPr id="29" name="Text 14"/>
          <p:cNvSpPr/>
          <p:nvPr/>
        </p:nvSpPr>
        <p:spPr>
          <a:xfrm>
            <a:off x="790797" y="2153093"/>
            <a:ext cx="790797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74" b="1" dirty="0">
                <a:solidFill>
                  <a:srgbClr val="6661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三部曲）°</a:t>
            </a:r>
            <a:endParaRPr lang="en-US" sz="1374" dirty="0"/>
          </a:p>
        </p:txBody>
      </p:sp>
      <p:sp>
        <p:nvSpPr>
          <p:cNvPr id="30" name="Text 15"/>
          <p:cNvSpPr/>
          <p:nvPr/>
        </p:nvSpPr>
        <p:spPr>
          <a:xfrm>
            <a:off x="6259919" y="1903892"/>
            <a:ext cx="2359099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5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(如協助學生統—悵號丶建立備份</a:t>
            </a:r>
            <a:endParaRPr lang="en-US" sz="1295" dirty="0"/>
          </a:p>
        </p:txBody>
      </p:sp>
      <p:sp>
        <p:nvSpPr>
          <p:cNvPr id="31" name="Text 16"/>
          <p:cNvSpPr/>
          <p:nvPr/>
        </p:nvSpPr>
        <p:spPr>
          <a:xfrm>
            <a:off x="4691616" y="1923828"/>
            <a:ext cx="1362297" cy="196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185" b="1" dirty="0">
                <a:solidFill>
                  <a:srgbClr val="4C636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與「基碟設施建設」</a:t>
            </a:r>
            <a:endParaRPr lang="en-US" sz="1185" dirty="0"/>
          </a:p>
        </p:txBody>
      </p:sp>
      <p:sp>
        <p:nvSpPr>
          <p:cNvPr id="32" name="Text 17"/>
          <p:cNvSpPr/>
          <p:nvPr/>
        </p:nvSpPr>
        <p:spPr>
          <a:xfrm>
            <a:off x="3811108" y="1927151"/>
            <a:ext cx="784151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026" b="1" dirty="0">
                <a:solidFill>
                  <a:srgbClr val="445B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「數位治理」</a:t>
            </a:r>
            <a:endParaRPr lang="en-US" sz="1026" dirty="0"/>
          </a:p>
        </p:txBody>
      </p:sp>
      <p:sp>
        <p:nvSpPr>
          <p:cNvPr id="33" name="Text 18"/>
          <p:cNvSpPr/>
          <p:nvPr/>
        </p:nvSpPr>
        <p:spPr>
          <a:xfrm>
            <a:off x="784151" y="1910538"/>
            <a:ext cx="2963826" cy="2159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47" b="1" dirty="0">
                <a:solidFill>
                  <a:srgbClr val="6662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贋値主張曼：従單純教軟體操作・向</a:t>
            </a:r>
            <a:endParaRPr lang="en-US" sz="1447" dirty="0"/>
          </a:p>
        </p:txBody>
      </p:sp>
      <p:sp>
        <p:nvSpPr>
          <p:cNvPr id="34" name="Text 19"/>
          <p:cNvSpPr/>
          <p:nvPr/>
        </p:nvSpPr>
        <p:spPr>
          <a:xfrm>
            <a:off x="2462102" y="1747727"/>
            <a:ext cx="73099" cy="1096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586" b="1" dirty="0">
                <a:solidFill>
                  <a:srgbClr val="6A66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586" dirty="0"/>
          </a:p>
        </p:txBody>
      </p:sp>
      <p:sp>
        <p:nvSpPr>
          <p:cNvPr id="35" name="Text 20"/>
          <p:cNvSpPr/>
          <p:nvPr/>
        </p:nvSpPr>
        <p:spPr>
          <a:xfrm>
            <a:off x="1604852" y="1694564"/>
            <a:ext cx="820701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90" b="1" dirty="0">
                <a:solidFill>
                  <a:srgbClr val="48617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建立防火瘠</a:t>
            </a:r>
            <a:endParaRPr lang="en-US" sz="1290" dirty="0"/>
          </a:p>
        </p:txBody>
      </p:sp>
      <p:sp>
        <p:nvSpPr>
          <p:cNvPr id="36" name="Text 21"/>
          <p:cNvSpPr/>
          <p:nvPr/>
        </p:nvSpPr>
        <p:spPr>
          <a:xfrm>
            <a:off x="790797" y="1691241"/>
            <a:ext cx="807410" cy="20600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58" b="1" dirty="0">
                <a:solidFill>
                  <a:srgbClr val="64605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火，而在於</a:t>
            </a:r>
            <a:endParaRPr lang="en-US" sz="1258" dirty="0"/>
          </a:p>
        </p:txBody>
      </p:sp>
      <p:sp>
        <p:nvSpPr>
          <p:cNvPr id="37" name="Text 22"/>
          <p:cNvSpPr/>
          <p:nvPr/>
        </p:nvSpPr>
        <p:spPr>
          <a:xfrm>
            <a:off x="6552314" y="1455331"/>
            <a:ext cx="2096608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21" b="1" dirty="0">
                <a:solidFill>
                  <a:srgbClr val="69656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°意識到自己的價值不在於救</a:t>
            </a:r>
            <a:endParaRPr lang="en-US" sz="1321" dirty="0"/>
          </a:p>
        </p:txBody>
      </p:sp>
      <p:sp>
        <p:nvSpPr>
          <p:cNvPr id="38" name="Text 23"/>
          <p:cNvSpPr/>
          <p:nvPr/>
        </p:nvSpPr>
        <p:spPr>
          <a:xfrm>
            <a:off x="5302988" y="1461977"/>
            <a:ext cx="1176227" cy="2026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35F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(建立预防系統）</a:t>
            </a:r>
            <a:endParaRPr lang="en-US" sz="1261" dirty="0"/>
          </a:p>
        </p:txBody>
      </p:sp>
      <p:sp>
        <p:nvSpPr>
          <p:cNvPr id="39" name="Text 24"/>
          <p:cNvSpPr/>
          <p:nvPr/>
        </p:nvSpPr>
        <p:spPr>
          <a:xfrm>
            <a:off x="4641776" y="1468622"/>
            <a:ext cx="451884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986" b="1" dirty="0">
                <a:solidFill>
                  <a:srgbClr val="5552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Γ防火」</a:t>
            </a:r>
            <a:endParaRPr lang="en-US" sz="986" dirty="0"/>
          </a:p>
        </p:txBody>
      </p:sp>
      <p:sp>
        <p:nvSpPr>
          <p:cNvPr id="40" name="Text 25"/>
          <p:cNvSpPr/>
          <p:nvPr/>
        </p:nvSpPr>
        <p:spPr>
          <a:xfrm>
            <a:off x="4056985" y="1468622"/>
            <a:ext cx="485110" cy="1927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9" b="1" dirty="0">
                <a:solidFill>
                  <a:srgbClr val="605C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進化到</a:t>
            </a:r>
            <a:endParaRPr lang="en-US" sz="1269" dirty="0"/>
          </a:p>
        </p:txBody>
      </p:sp>
      <p:sp>
        <p:nvSpPr>
          <p:cNvPr id="41" name="Text 26"/>
          <p:cNvSpPr/>
          <p:nvPr/>
        </p:nvSpPr>
        <p:spPr>
          <a:xfrm>
            <a:off x="2847532" y="1465299"/>
            <a:ext cx="1129709" cy="199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334" b="1" dirty="0">
                <a:solidFill>
                  <a:srgbClr val="67635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(解決當下問題)</a:t>
            </a:r>
            <a:endParaRPr lang="en-US" sz="1334" dirty="0"/>
          </a:p>
        </p:txBody>
      </p:sp>
      <p:sp>
        <p:nvSpPr>
          <p:cNvPr id="42" name="Text 27"/>
          <p:cNvSpPr/>
          <p:nvPr/>
        </p:nvSpPr>
        <p:spPr>
          <a:xfrm>
            <a:off x="784151" y="1458654"/>
            <a:ext cx="1103128" cy="2093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35" b="1" dirty="0">
                <a:solidFill>
                  <a:srgbClr val="58534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教學哲學深化：</a:t>
            </a:r>
            <a:endParaRPr lang="en-US" sz="1235" dirty="0"/>
          </a:p>
        </p:txBody>
      </p:sp>
      <p:sp>
        <p:nvSpPr>
          <p:cNvPr id="43" name="Text 28"/>
          <p:cNvSpPr/>
          <p:nvPr/>
        </p:nvSpPr>
        <p:spPr>
          <a:xfrm>
            <a:off x="518337" y="1236035"/>
            <a:ext cx="1126387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502" b="1" dirty="0">
                <a:solidFill>
                  <a:srgbClr val="504B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Insight:</a:t>
            </a:r>
            <a:endParaRPr lang="en-US" sz="1502" dirty="0"/>
          </a:p>
        </p:txBody>
      </p:sp>
      <p:sp>
        <p:nvSpPr>
          <p:cNvPr id="44" name="Text 29"/>
          <p:cNvSpPr/>
          <p:nvPr/>
        </p:nvSpPr>
        <p:spPr>
          <a:xfrm>
            <a:off x="5877811" y="910413"/>
            <a:ext cx="784151" cy="2192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08" b="1" dirty="0">
                <a:solidFill>
                  <a:srgbClr val="6D68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」的痛點</a:t>
            </a:r>
            <a:endParaRPr lang="en-US" sz="1408" dirty="0"/>
          </a:p>
        </p:txBody>
      </p:sp>
      <p:sp>
        <p:nvSpPr>
          <p:cNvPr id="45" name="Text 30"/>
          <p:cNvSpPr/>
          <p:nvPr/>
        </p:nvSpPr>
        <p:spPr>
          <a:xfrm>
            <a:off x="3425677" y="903767"/>
            <a:ext cx="2452134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85" b="1" dirty="0">
                <a:solidFill>
                  <a:srgbClr val="4A6372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臃有優質資產與服務，欲缺乏品牌</a:t>
            </a:r>
            <a:endParaRPr lang="en-US" sz="1285" dirty="0"/>
          </a:p>
        </p:txBody>
      </p:sp>
      <p:sp>
        <p:nvSpPr>
          <p:cNvPr id="46" name="Text 31"/>
          <p:cNvSpPr/>
          <p:nvPr/>
        </p:nvSpPr>
        <p:spPr>
          <a:xfrm>
            <a:off x="1176227" y="907090"/>
            <a:ext cx="2242805" cy="2226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261" b="1" dirty="0">
                <a:solidFill>
                  <a:srgbClr val="64615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：12月，在朋友喜宴上被點出「</a:t>
            </a:r>
            <a:endParaRPr lang="en-US" sz="1261" dirty="0"/>
          </a:p>
        </p:txBody>
      </p:sp>
      <p:sp>
        <p:nvSpPr>
          <p:cNvPr id="47" name="Text 32"/>
          <p:cNvSpPr/>
          <p:nvPr/>
        </p:nvSpPr>
        <p:spPr>
          <a:xfrm>
            <a:off x="515015" y="917058"/>
            <a:ext cx="627985" cy="2292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1491" b="1" dirty="0">
                <a:solidFill>
                  <a:srgbClr val="4F4A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</a:t>
            </a:r>
            <a:endParaRPr lang="en-US" sz="1491" dirty="0"/>
          </a:p>
        </p:txBody>
      </p:sp>
      <p:sp>
        <p:nvSpPr>
          <p:cNvPr id="48" name="Text 33"/>
          <p:cNvSpPr/>
          <p:nvPr/>
        </p:nvSpPr>
        <p:spPr>
          <a:xfrm>
            <a:off x="518337" y="385430"/>
            <a:ext cx="5452509" cy="35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normAutofit/>
          </a:bodyPr>
          <a:lstStyle/>
          <a:p>
            <a:pPr algn="l" indent="0" marL="0">
              <a:buNone/>
            </a:pPr>
            <a:r>
              <a:rPr lang="en-US" sz="2253" b="1" dirty="0">
                <a:solidFill>
                  <a:srgbClr val="395A6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基石三：商業覺醒一徙單點服務到系統價值</a:t>
            </a:r>
            <a:endParaRPr lang="en-US" sz="225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2026-01-09T11:02:19Z</dcterms:created>
  <dcterms:modified xsi:type="dcterms:W3CDTF">2026-01-09T11:02:19Z</dcterms:modified>
</cp:coreProperties>
</file>